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</p:sldIdLst>
  <p:sldSz cy="5143500" cx="9144000"/>
  <p:notesSz cx="6858000" cy="9144000"/>
  <p:embeddedFontLst>
    <p:embeddedFont>
      <p:font typeface="DM Sans Medium"/>
      <p:regular r:id="rId58"/>
      <p:bold r:id="rId59"/>
      <p:italic r:id="rId60"/>
      <p:boldItalic r:id="rId61"/>
    </p:embeddedFont>
    <p:embeddedFont>
      <p:font typeface="DM Sans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4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17C30E4-5BDA-478A-96A8-829B3D91D203}">
  <a:tblStyle styleId="{217C30E4-5BDA-478A-96A8-829B3D91D2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49" orient="horz"/>
        <p:guide pos="158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DMSans-regular.fntdata"/><Relationship Id="rId61" Type="http://schemas.openxmlformats.org/officeDocument/2006/relationships/font" Target="fonts/DMSansMedium-boldItalic.fntdata"/><Relationship Id="rId20" Type="http://schemas.openxmlformats.org/officeDocument/2006/relationships/slide" Target="slides/slide14.xml"/><Relationship Id="rId64" Type="http://schemas.openxmlformats.org/officeDocument/2006/relationships/font" Target="fonts/DMSans-italic.fntdata"/><Relationship Id="rId63" Type="http://schemas.openxmlformats.org/officeDocument/2006/relationships/font" Target="fonts/DM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schemas.openxmlformats.org/officeDocument/2006/relationships/font" Target="fonts/DM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DMSansMedium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DMSansMedium-bold.fntdata"/><Relationship Id="rId14" Type="http://schemas.openxmlformats.org/officeDocument/2006/relationships/slide" Target="slides/slide8.xml"/><Relationship Id="rId58" Type="http://schemas.openxmlformats.org/officeDocument/2006/relationships/font" Target="fonts/DMSansMedium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6402a2356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06402a2356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95a25cc4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a95a25cc4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a95a25cc4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a95a25cc4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95a25cc46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95a25cc46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a95a25cc46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a95a25cc46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a95a25cc4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a95a25cc4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a95a25cc46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a95a25cc46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a95a25cc46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a95a25cc46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a95a25cc46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a95a25cc46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a95a25cc46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a95a25cc46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a95a25cc46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a95a25cc46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95a25cc4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2a95a25cc4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a95a25cc4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a95a25cc4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a95a25cc4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a95a25cc46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a95a25cc46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a95a25cc4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a95a25cc4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a95a25cc46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a95a25cc46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a95a25cc4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a95a25cc4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a95a25cc4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a95a25cc4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a609a3488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a609a3488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a95a25cc4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a95a25cc4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a95a25cc4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a95a25cc4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a95a25cc4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a95a25cc4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6402a2356_1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106402a2356_1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06402a2356_1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a95a25cc4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a95a25cc4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95a25cc4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a95a25cc4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a95a25cc4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a95a25cc4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a95a25cc46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a95a25cc4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a95a25cc46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a95a25cc46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a95a25cc46_0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2a95a25cc46_0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a95a25cc46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a95a25cc46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a95a25cc46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a95a25cc46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a95a25cc46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a95a25cc46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a95a25cc46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a95a25cc46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95a25cc4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a95a25cc4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a95a25cc46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a95a25cc46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a95a25cc46_0_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a95a25cc46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a95a25cc46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a95a25cc46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a95a25cc46_0_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a95a25cc46_0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95a25cc46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a95a25cc46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a95a25cc46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a95a25cc46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a95a25cc46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a95a25cc46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a95a25cc46_0_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a95a25cc46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a95a25cc46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a95a25cc46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a95a25cc46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a95a25cc46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0f15f5a59a_8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0f15f5a59a_8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a95a25cc46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2" name="Google Shape;562;g2a95a25cc46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Vision film 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about ambition.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An ambition to improve.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about change.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 change to the way things are done.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about technology.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Technology that makes brilliant ideas happen.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about desire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 desire to stay ahead and succeed.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We know every client is different.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That every challenge is different.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We’re here to harness technology.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extract maximum value from data.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navigate complexity.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secure the right outcome.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Across sectors.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Across the world.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Across every project.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Again and again and again.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Whether building a single click.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search a million documents.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Or connecting hundreds of data points.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accelerate decision making.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transformation.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Planned right.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Designed right.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Built right.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And delivered right.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This is transformation secured.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That makes brilliant ideas happen.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In the right way.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Welcome to 6point6.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Transformation secured.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Architecture | Cloud | Data | Engineering | Cyber security.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a95a25cc46_0_2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" name="Google Shape;570;g2a95a25cc46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95a25cc4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a95a25cc4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a95a25cc4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a95a25cc4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a95a25cc4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a95a25cc4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a95a25cc4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a95a25cc4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_Cover">
  <p:cSld name="1_Cover - Choose Imag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int6" id="8" name="Google Shape;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0825" y="383644"/>
            <a:ext cx="964387" cy="20614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/>
          <p:nvPr/>
        </p:nvSpPr>
        <p:spPr>
          <a:xfrm>
            <a:off x="2442286" y="4745736"/>
            <a:ext cx="1153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6point6.co.uk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5375" y="1653600"/>
            <a:ext cx="2720700" cy="18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b="0" i="0" sz="2200" u="none" cap="none" strike="noStrike"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subTitle"/>
          </p:nvPr>
        </p:nvSpPr>
        <p:spPr>
          <a:xfrm>
            <a:off x="245375" y="3794250"/>
            <a:ext cx="29241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 i="0" sz="1200" u="none" cap="none" strike="noStrike"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©6point6 </a:t>
            </a:r>
            <a:r>
              <a:rPr lang="en" sz="600">
                <a:latin typeface="DM Sans"/>
                <a:ea typeface="DM Sans"/>
                <a:cs typeface="DM Sans"/>
                <a:sym typeface="DM Sans"/>
              </a:rPr>
              <a:t>2024  |  </a:t>
            </a: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lank with green column">
  <p:cSld name="TITLE_1_1_4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6024900" y="0"/>
            <a:ext cx="31191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1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1" name="Google Shape;8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/>
          <p:nvPr>
            <p:ph idx="1" type="subTitle"/>
          </p:nvPr>
        </p:nvSpPr>
        <p:spPr>
          <a:xfrm>
            <a:off x="6378150" y="2979500"/>
            <a:ext cx="25098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M Sans"/>
              <a:buNone/>
              <a:defRPr b="0" i="0" sz="2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i="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216">
          <p15:clr>
            <a:srgbClr val="0000FF"/>
          </p15:clr>
        </p15:guide>
        <p15:guide id="3" orient="horz" pos="1255">
          <p15:clr>
            <a:srgbClr val="0000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hapter Divider Green">
  <p:cSld name="TITLE_1_1">
    <p:bg>
      <p:bgPr>
        <a:solidFill>
          <a:schemeClr val="accen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6024900" y="0"/>
            <a:ext cx="31191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2"/>
          <p:cNvSpPr txBox="1"/>
          <p:nvPr>
            <p:ph idx="1" type="subTitle"/>
          </p:nvPr>
        </p:nvSpPr>
        <p:spPr>
          <a:xfrm>
            <a:off x="6378150" y="2979500"/>
            <a:ext cx="25098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M Sans"/>
              <a:buNone/>
              <a:defRPr b="0" i="0" sz="2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88" name="Google Shape;8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2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1" name="Google Shape;91;p12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216">
          <p15:clr>
            <a:srgbClr val="0000FF"/>
          </p15:clr>
        </p15:guide>
        <p15:guide id="3" orient="horz" pos="1255">
          <p15:clr>
            <a:srgbClr val="0000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hapter Divider Ruby">
  <p:cSld name="TITLE_1_1_1">
    <p:bg>
      <p:bgPr>
        <a:solidFill>
          <a:schemeClr val="lt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6024900" y="0"/>
            <a:ext cx="31191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6378150" y="2979500"/>
            <a:ext cx="25098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M Sans"/>
              <a:buNone/>
              <a:defRPr b="0" i="0" sz="2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96" name="Google Shape;9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9" name="Google Shape;99;p13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i="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216">
          <p15:clr>
            <a:srgbClr val="0000FF"/>
          </p15:clr>
        </p15:guide>
        <p15:guide id="3" orient="horz" pos="1255">
          <p15:clr>
            <a:srgbClr val="0000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hapter Divider Magenta">
  <p:cSld name="TITLE_1_1_1_1">
    <p:bg>
      <p:bgPr>
        <a:solidFill>
          <a:schemeClr val="dk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6024900" y="0"/>
            <a:ext cx="3119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>
            <p:ph idx="1" type="subTitle"/>
          </p:nvPr>
        </p:nvSpPr>
        <p:spPr>
          <a:xfrm>
            <a:off x="6378150" y="2979500"/>
            <a:ext cx="25098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M Sans"/>
              <a:buNone/>
              <a:defRPr b="0" i="0" sz="2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04" name="Google Shape;10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7" name="Google Shape;107;p14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i="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216">
          <p15:clr>
            <a:srgbClr val="0000FF"/>
          </p15:clr>
        </p15:guide>
        <p15:guide id="3" orient="horz" pos="1255">
          <p15:clr>
            <a:srgbClr val="0000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">
  <p:cSld name="CUSTOM_1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/>
          <p:nvPr/>
        </p:nvSpPr>
        <p:spPr>
          <a:xfrm>
            <a:off x="-7600" y="0"/>
            <a:ext cx="2312700" cy="515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6831300" y="7550"/>
            <a:ext cx="2312700" cy="514350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256025" y="67325"/>
            <a:ext cx="2171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6891500" y="847775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2667900" y="1155825"/>
            <a:ext cx="17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6891500" y="2627400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6891500" y="4124375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7" name="Google Shape;117;p15"/>
          <p:cNvSpPr txBox="1"/>
          <p:nvPr>
            <p:ph idx="1" type="subTitle"/>
          </p:nvPr>
        </p:nvSpPr>
        <p:spPr>
          <a:xfrm>
            <a:off x="2455897" y="90660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2" type="subTitle"/>
          </p:nvPr>
        </p:nvSpPr>
        <p:spPr>
          <a:xfrm>
            <a:off x="2454147" y="254610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3" type="subTitle"/>
          </p:nvPr>
        </p:nvSpPr>
        <p:spPr>
          <a:xfrm>
            <a:off x="2454147" y="4048175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4" type="subTitle"/>
          </p:nvPr>
        </p:nvSpPr>
        <p:spPr>
          <a:xfrm>
            <a:off x="6965650" y="2546100"/>
            <a:ext cx="19965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200"/>
              <a:buFont typeface="DM Sans"/>
              <a:buNone/>
              <a:defRPr b="1" sz="1200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5"/>
          <p:cNvSpPr txBox="1"/>
          <p:nvPr>
            <p:ph idx="5" type="subTitle"/>
          </p:nvPr>
        </p:nvSpPr>
        <p:spPr>
          <a:xfrm>
            <a:off x="6965650" y="906600"/>
            <a:ext cx="19965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200"/>
              <a:buFont typeface="DM Sans"/>
              <a:buNone/>
              <a:defRPr b="1" sz="1200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5"/>
          <p:cNvSpPr txBox="1"/>
          <p:nvPr>
            <p:ph idx="6" type="subTitle"/>
          </p:nvPr>
        </p:nvSpPr>
        <p:spPr>
          <a:xfrm>
            <a:off x="6966041" y="4048175"/>
            <a:ext cx="19965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200"/>
              <a:buFont typeface="DM Sans"/>
              <a:buNone/>
              <a:defRPr b="1" sz="1200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3" name="Google Shape;12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6" name="Google Shape;126;p15"/>
          <p:cNvSpPr txBox="1"/>
          <p:nvPr>
            <p:ph type="title"/>
          </p:nvPr>
        </p:nvSpPr>
        <p:spPr>
          <a:xfrm>
            <a:off x="260275" y="240750"/>
            <a:ext cx="1836300" cy="12843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7" type="subTitle"/>
          </p:nvPr>
        </p:nvSpPr>
        <p:spPr>
          <a:xfrm>
            <a:off x="4644472" y="90660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5"/>
          <p:cNvSpPr txBox="1"/>
          <p:nvPr>
            <p:ph idx="8" type="subTitle"/>
          </p:nvPr>
        </p:nvSpPr>
        <p:spPr>
          <a:xfrm>
            <a:off x="4642722" y="254610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5"/>
          <p:cNvSpPr txBox="1"/>
          <p:nvPr>
            <p:ph idx="9" type="subTitle"/>
          </p:nvPr>
        </p:nvSpPr>
        <p:spPr>
          <a:xfrm>
            <a:off x="4642722" y="4048175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ontact ">
  <p:cSld name="TITLE_2_2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/>
          <p:nvPr/>
        </p:nvSpPr>
        <p:spPr>
          <a:xfrm>
            <a:off x="-8100" y="-7575"/>
            <a:ext cx="9234300" cy="5212200"/>
          </a:xfrm>
          <a:prstGeom prst="rect">
            <a:avLst/>
          </a:prstGeom>
          <a:solidFill>
            <a:srgbClr val="D3D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229950" y="4690309"/>
            <a:ext cx="1050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6point6.co.uk</a:t>
            </a:r>
            <a:endParaRPr b="0" i="0" sz="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3" name="Google Shape;133;p16"/>
          <p:cNvSpPr txBox="1"/>
          <p:nvPr/>
        </p:nvSpPr>
        <p:spPr>
          <a:xfrm>
            <a:off x="306150" y="3965100"/>
            <a:ext cx="1305600" cy="1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London Office</a:t>
            </a:r>
            <a:endParaRPr b="0" i="0" sz="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130 Jermyn Street</a:t>
            </a:r>
            <a:endParaRPr b="0" i="0" sz="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London, SW1Y 4UR</a:t>
            </a:r>
            <a:endParaRPr b="0" i="0" sz="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4" name="Google Shape;134;p16"/>
          <p:cNvSpPr/>
          <p:nvPr/>
        </p:nvSpPr>
        <p:spPr>
          <a:xfrm>
            <a:off x="3989325" y="0"/>
            <a:ext cx="2035800" cy="2019900"/>
          </a:xfrm>
          <a:prstGeom prst="rect">
            <a:avLst/>
          </a:prstGeom>
          <a:solidFill>
            <a:srgbClr val="D3D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306150" y="1940800"/>
            <a:ext cx="29550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6" name="Google Shape;136;p16"/>
          <p:cNvSpPr txBox="1"/>
          <p:nvPr/>
        </p:nvSpPr>
        <p:spPr>
          <a:xfrm>
            <a:off x="314350" y="1029700"/>
            <a:ext cx="31191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Get in touch </a:t>
            </a:r>
            <a:endParaRPr b="0" i="0" sz="27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2">
            <a:alphaModFix/>
          </a:blip>
          <a:srcRect b="248" l="0" r="0" t="258"/>
          <a:stretch/>
        </p:blipFill>
        <p:spPr>
          <a:xfrm>
            <a:off x="3137925" y="-7575"/>
            <a:ext cx="6088275" cy="52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309">
          <p15:clr>
            <a:srgbClr val="FA7B17"/>
          </p15:clr>
        </p15:guide>
        <p15:guide id="2" orient="horz" pos="216">
          <p15:clr>
            <a:srgbClr val="FF00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 1">
  <p:cSld name="Contact 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/>
          <p:nvPr/>
        </p:nvSpPr>
        <p:spPr>
          <a:xfrm>
            <a:off x="-8100" y="-7575"/>
            <a:ext cx="9234300" cy="5212200"/>
          </a:xfrm>
          <a:prstGeom prst="rect">
            <a:avLst/>
          </a:prstGeom>
          <a:solidFill>
            <a:srgbClr val="D3D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229950" y="4690309"/>
            <a:ext cx="1050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6point6.co.uk</a:t>
            </a:r>
            <a:endParaRPr b="0" i="0" sz="6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2" name="Google Shape;142;p17"/>
          <p:cNvPicPr preferRelativeResize="0"/>
          <p:nvPr/>
        </p:nvPicPr>
        <p:blipFill rotWithShape="1">
          <a:blip r:embed="rId2">
            <a:alphaModFix/>
          </a:blip>
          <a:srcRect b="30517" l="8490" r="5577" t="32443"/>
          <a:stretch/>
        </p:blipFill>
        <p:spPr>
          <a:xfrm>
            <a:off x="311700" y="342900"/>
            <a:ext cx="731628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/>
          <p:nvPr/>
        </p:nvSpPr>
        <p:spPr>
          <a:xfrm>
            <a:off x="3989325" y="0"/>
            <a:ext cx="2035800" cy="2019900"/>
          </a:xfrm>
          <a:prstGeom prst="rect">
            <a:avLst/>
          </a:prstGeom>
          <a:solidFill>
            <a:srgbClr val="D3D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7"/>
          <p:cNvSpPr txBox="1"/>
          <p:nvPr>
            <p:ph idx="1" type="subTitle"/>
          </p:nvPr>
        </p:nvSpPr>
        <p:spPr>
          <a:xfrm>
            <a:off x="229950" y="2504125"/>
            <a:ext cx="29550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DM Sans"/>
              <a:buNone/>
              <a:defRPr b="0" i="0" sz="8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5" name="Google Shape;145;p17"/>
          <p:cNvSpPr txBox="1"/>
          <p:nvPr/>
        </p:nvSpPr>
        <p:spPr>
          <a:xfrm>
            <a:off x="238150" y="948638"/>
            <a:ext cx="31191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Get in touch </a:t>
            </a:r>
            <a:endParaRPr b="0" i="0" sz="27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146" name="Google Shape;146;p17"/>
          <p:cNvGrpSpPr/>
          <p:nvPr/>
        </p:nvGrpSpPr>
        <p:grpSpPr>
          <a:xfrm>
            <a:off x="3663474" y="-7540"/>
            <a:ext cx="5562863" cy="5212335"/>
            <a:chOff x="3213975" y="1051275"/>
            <a:chExt cx="5929925" cy="4092600"/>
          </a:xfrm>
        </p:grpSpPr>
        <p:sp>
          <p:nvSpPr>
            <p:cNvPr id="147" name="Google Shape;147;p17"/>
            <p:cNvSpPr/>
            <p:nvPr/>
          </p:nvSpPr>
          <p:spPr>
            <a:xfrm>
              <a:off x="4555700" y="1051275"/>
              <a:ext cx="4588200" cy="4092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3213975" y="4088350"/>
              <a:ext cx="1785000" cy="10554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9" name="Google Shape;149;p17"/>
          <p:cNvPicPr preferRelativeResize="0"/>
          <p:nvPr/>
        </p:nvPicPr>
        <p:blipFill rotWithShape="1">
          <a:blip r:embed="rId3">
            <a:alphaModFix/>
          </a:blip>
          <a:srcRect b="26567" l="34160" r="35763" t="26284"/>
          <a:stretch/>
        </p:blipFill>
        <p:spPr>
          <a:xfrm>
            <a:off x="5070980" y="209555"/>
            <a:ext cx="3900144" cy="472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7"/>
          <p:cNvPicPr preferRelativeResize="0"/>
          <p:nvPr/>
        </p:nvPicPr>
        <p:blipFill rotWithShape="1">
          <a:blip r:embed="rId4">
            <a:alphaModFix/>
          </a:blip>
          <a:srcRect b="46734" l="45227" r="46851" t="42427"/>
          <a:stretch/>
        </p:blipFill>
        <p:spPr>
          <a:xfrm>
            <a:off x="8178611" y="3753053"/>
            <a:ext cx="281448" cy="498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7"/>
          <p:cNvPicPr preferRelativeResize="0"/>
          <p:nvPr/>
        </p:nvPicPr>
        <p:blipFill rotWithShape="1">
          <a:blip r:embed="rId4">
            <a:alphaModFix/>
          </a:blip>
          <a:srcRect b="46734" l="45227" r="46851" t="42427"/>
          <a:stretch/>
        </p:blipFill>
        <p:spPr>
          <a:xfrm>
            <a:off x="7576445" y="2786614"/>
            <a:ext cx="281448" cy="498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32">
          <p15:clr>
            <a:srgbClr val="FA7B17"/>
          </p15:clr>
        </p15:guide>
        <p15:guide id="2" orient="horz" pos="162">
          <p15:clr>
            <a:srgbClr val="FF00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1">
  <p:cSld name="CUSTOM_12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/>
          <p:nvPr/>
        </p:nvSpPr>
        <p:spPr>
          <a:xfrm>
            <a:off x="-7600" y="-38050"/>
            <a:ext cx="2312700" cy="5189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8"/>
          <p:cNvSpPr/>
          <p:nvPr/>
        </p:nvSpPr>
        <p:spPr>
          <a:xfrm>
            <a:off x="6831300" y="7550"/>
            <a:ext cx="2312700" cy="5143500"/>
          </a:xfrm>
          <a:prstGeom prst="rect">
            <a:avLst/>
          </a:prstGeom>
          <a:solidFill>
            <a:srgbClr val="E7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256025" y="67325"/>
            <a:ext cx="2171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6891500" y="847775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2667900" y="1155825"/>
            <a:ext cx="176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6891500" y="2627400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6891500" y="4124375"/>
            <a:ext cx="2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0" name="Google Shape;160;p18"/>
          <p:cNvSpPr txBox="1"/>
          <p:nvPr>
            <p:ph idx="1" type="subTitle"/>
          </p:nvPr>
        </p:nvSpPr>
        <p:spPr>
          <a:xfrm>
            <a:off x="-163" y="124493"/>
            <a:ext cx="2260800" cy="20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b="1" i="0" sz="14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18"/>
          <p:cNvSpPr txBox="1"/>
          <p:nvPr>
            <p:ph idx="2" type="subTitle"/>
          </p:nvPr>
        </p:nvSpPr>
        <p:spPr>
          <a:xfrm>
            <a:off x="2455897" y="87340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18"/>
          <p:cNvSpPr txBox="1"/>
          <p:nvPr>
            <p:ph idx="3" type="subTitle"/>
          </p:nvPr>
        </p:nvSpPr>
        <p:spPr>
          <a:xfrm>
            <a:off x="2454147" y="260265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18"/>
          <p:cNvSpPr txBox="1"/>
          <p:nvPr>
            <p:ph idx="4" type="subTitle"/>
          </p:nvPr>
        </p:nvSpPr>
        <p:spPr>
          <a:xfrm>
            <a:off x="2454147" y="4053050"/>
            <a:ext cx="2043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18"/>
          <p:cNvSpPr txBox="1"/>
          <p:nvPr>
            <p:ph idx="5" type="subTitle"/>
          </p:nvPr>
        </p:nvSpPr>
        <p:spPr>
          <a:xfrm>
            <a:off x="4644272" y="873400"/>
            <a:ext cx="1836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idx="6" type="subTitle"/>
          </p:nvPr>
        </p:nvSpPr>
        <p:spPr>
          <a:xfrm>
            <a:off x="4642700" y="2602650"/>
            <a:ext cx="1836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18"/>
          <p:cNvSpPr txBox="1"/>
          <p:nvPr>
            <p:ph idx="7" type="subTitle"/>
          </p:nvPr>
        </p:nvSpPr>
        <p:spPr>
          <a:xfrm>
            <a:off x="4642700" y="4053050"/>
            <a:ext cx="1836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18"/>
          <p:cNvSpPr txBox="1"/>
          <p:nvPr>
            <p:ph idx="8" type="subTitle"/>
          </p:nvPr>
        </p:nvSpPr>
        <p:spPr>
          <a:xfrm>
            <a:off x="7072700" y="2622300"/>
            <a:ext cx="18897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100"/>
              <a:buFont typeface="DM Sans"/>
              <a:buNone/>
              <a:defRPr b="1" i="0" sz="1100" u="none" cap="none" strike="noStrike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18"/>
          <p:cNvSpPr txBox="1"/>
          <p:nvPr>
            <p:ph idx="9" type="subTitle"/>
          </p:nvPr>
        </p:nvSpPr>
        <p:spPr>
          <a:xfrm>
            <a:off x="7072700" y="906600"/>
            <a:ext cx="1836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100"/>
              <a:buFont typeface="DM Sans"/>
              <a:buNone/>
              <a:defRPr b="1" i="0" sz="1100" u="none" cap="none" strike="noStrike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idx="13" type="subTitle"/>
          </p:nvPr>
        </p:nvSpPr>
        <p:spPr>
          <a:xfrm>
            <a:off x="7073100" y="4048175"/>
            <a:ext cx="18897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A1AF"/>
              </a:buClr>
              <a:buSzPts val="1100"/>
              <a:buFont typeface="DM Sans"/>
              <a:buNone/>
              <a:defRPr b="1" i="0" sz="1100" u="none" cap="none" strike="noStrike">
                <a:solidFill>
                  <a:srgbClr val="1CA1A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18"/>
          <p:cNvSpPr txBox="1"/>
          <p:nvPr/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genta block">
  <p:cSld name="TITLE_1_1_3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9"/>
          <p:cNvGrpSpPr/>
          <p:nvPr/>
        </p:nvGrpSpPr>
        <p:grpSpPr>
          <a:xfrm>
            <a:off x="3230475" y="1051275"/>
            <a:ext cx="5929925" cy="4092600"/>
            <a:chOff x="3213975" y="1051275"/>
            <a:chExt cx="5929925" cy="4092600"/>
          </a:xfrm>
        </p:grpSpPr>
        <p:sp>
          <p:nvSpPr>
            <p:cNvPr id="175" name="Google Shape;175;p19"/>
            <p:cNvSpPr/>
            <p:nvPr/>
          </p:nvSpPr>
          <p:spPr>
            <a:xfrm>
              <a:off x="4555700" y="1051275"/>
              <a:ext cx="4588200" cy="409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3213975" y="4088350"/>
              <a:ext cx="1785000" cy="1055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19"/>
          <p:cNvSpPr txBox="1"/>
          <p:nvPr>
            <p:ph idx="1" type="subTitle"/>
          </p:nvPr>
        </p:nvSpPr>
        <p:spPr>
          <a:xfrm>
            <a:off x="5105600" y="1051275"/>
            <a:ext cx="4054800" cy="451500"/>
          </a:xfrm>
          <a:prstGeom prst="rect">
            <a:avLst/>
          </a:prstGeom>
          <a:solidFill>
            <a:srgbClr val="79004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DM Sans"/>
              <a:buNone/>
              <a:defRPr b="0" i="0" sz="15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DM Sans"/>
              <a:buNone/>
              <a:defRPr b="0" i="0" sz="16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8" name="Google Shape;178;p19"/>
          <p:cNvSpPr txBox="1"/>
          <p:nvPr>
            <p:ph idx="2" type="subTitle"/>
          </p:nvPr>
        </p:nvSpPr>
        <p:spPr>
          <a:xfrm>
            <a:off x="5105600" y="1697850"/>
            <a:ext cx="3566100" cy="20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DM Sans"/>
              <a:buNone/>
              <a:defRPr b="0" i="0" sz="8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/>
          <p:nvPr>
            <p:ph type="title"/>
          </p:nvPr>
        </p:nvSpPr>
        <p:spPr>
          <a:xfrm>
            <a:off x="229950" y="206150"/>
            <a:ext cx="87159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1" name="Google Shape;181;p19"/>
          <p:cNvSpPr txBox="1"/>
          <p:nvPr>
            <p:ph idx="3" type="subTitle"/>
          </p:nvPr>
        </p:nvSpPr>
        <p:spPr>
          <a:xfrm>
            <a:off x="229950" y="722225"/>
            <a:ext cx="87159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b="0"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19"/>
          <p:cNvSpPr txBox="1"/>
          <p:nvPr>
            <p:ph idx="4" type="subTitle"/>
          </p:nvPr>
        </p:nvSpPr>
        <p:spPr>
          <a:xfrm>
            <a:off x="229950" y="1051275"/>
            <a:ext cx="4182600" cy="28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DM Sans"/>
              <a:buNone/>
              <a:defRPr b="0" i="0" sz="11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176">
          <p15:clr>
            <a:srgbClr val="0000FF"/>
          </p15:clr>
        </p15:guide>
        <p15:guide id="3" orient="horz" pos="1255">
          <p15:clr>
            <a:srgbClr val="0000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s">
  <p:cSld name="CUSTOM_2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6831300" y="-22800"/>
            <a:ext cx="2350800" cy="518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250825" y="986325"/>
            <a:ext cx="6300000" cy="3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2" type="subTitle"/>
          </p:nvPr>
        </p:nvSpPr>
        <p:spPr>
          <a:xfrm>
            <a:off x="256025" y="664650"/>
            <a:ext cx="63000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CUSTOM_13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256025" y="664650"/>
            <a:ext cx="87066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256025" y="240750"/>
            <a:ext cx="87066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Timelin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267125" y="1067800"/>
            <a:ext cx="8650800" cy="3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256025" y="664650"/>
            <a:ext cx="86619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256025" y="240750"/>
            <a:ext cx="86619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lank" showMasterSp="0">
  <p:cSld name="TITLE_AND_BODY_1_2">
    <p:bg>
      <p:bgPr>
        <a:solidFill>
          <a:srgbClr val="FFFFFF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6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Blank">
  <p:cSld name="TITLE_1_1_1_1_3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256025" y="1377550"/>
            <a:ext cx="25524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DM Sans Medium"/>
              <a:buNone/>
              <a:defRPr b="0" i="0" sz="13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subTitle"/>
          </p:nvPr>
        </p:nvSpPr>
        <p:spPr>
          <a:xfrm>
            <a:off x="256025" y="1795225"/>
            <a:ext cx="2552400" cy="4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M Sans"/>
              <a:buNone/>
              <a:defRPr b="0" i="0" sz="12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7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" name="Google Shape;45;p7"/>
          <p:cNvSpPr txBox="1"/>
          <p:nvPr>
            <p:ph idx="3" type="subTitle"/>
          </p:nvPr>
        </p:nvSpPr>
        <p:spPr>
          <a:xfrm>
            <a:off x="3056375" y="1377550"/>
            <a:ext cx="25524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DM Sans Medium"/>
              <a:buNone/>
              <a:defRPr b="0" i="0" sz="13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4" type="subTitle"/>
          </p:nvPr>
        </p:nvSpPr>
        <p:spPr>
          <a:xfrm>
            <a:off x="3056375" y="1795225"/>
            <a:ext cx="2552400" cy="4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M Sans"/>
              <a:buNone/>
              <a:defRPr b="0" i="0" sz="12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5" type="subTitle"/>
          </p:nvPr>
        </p:nvSpPr>
        <p:spPr>
          <a:xfrm>
            <a:off x="5856725" y="1377550"/>
            <a:ext cx="25524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DM Sans Medium"/>
              <a:buNone/>
              <a:defRPr b="0" i="0" sz="13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b="0"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6" type="subTitle"/>
          </p:nvPr>
        </p:nvSpPr>
        <p:spPr>
          <a:xfrm>
            <a:off x="5856725" y="1795225"/>
            <a:ext cx="2552400" cy="4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M Sans"/>
              <a:buNone/>
              <a:defRPr b="0" i="0" sz="12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DM Sans"/>
              <a:buNone/>
              <a:defRPr b="0" i="0" sz="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7" type="subTitle"/>
          </p:nvPr>
        </p:nvSpPr>
        <p:spPr>
          <a:xfrm>
            <a:off x="256025" y="664650"/>
            <a:ext cx="87066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256025" y="240750"/>
            <a:ext cx="87066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Blank ">
  <p:cSld name="CUSTOM_2_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256025" y="1778550"/>
            <a:ext cx="22113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subTitle"/>
          </p:nvPr>
        </p:nvSpPr>
        <p:spPr>
          <a:xfrm>
            <a:off x="3137125" y="1778550"/>
            <a:ext cx="225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3" type="subTitle"/>
          </p:nvPr>
        </p:nvSpPr>
        <p:spPr>
          <a:xfrm>
            <a:off x="6018225" y="1778550"/>
            <a:ext cx="22113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55" name="Google Shape;5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8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" name="Google Shape;58;p8"/>
          <p:cNvSpPr txBox="1"/>
          <p:nvPr>
            <p:ph idx="4" type="subTitle"/>
          </p:nvPr>
        </p:nvSpPr>
        <p:spPr>
          <a:xfrm>
            <a:off x="256025" y="3310050"/>
            <a:ext cx="22113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5" type="subTitle"/>
          </p:nvPr>
        </p:nvSpPr>
        <p:spPr>
          <a:xfrm>
            <a:off x="3137125" y="3310050"/>
            <a:ext cx="225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6" type="subTitle"/>
          </p:nvPr>
        </p:nvSpPr>
        <p:spPr>
          <a:xfrm>
            <a:off x="6018225" y="3310050"/>
            <a:ext cx="22113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sz="14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"/>
              <a:buFont typeface="DM Sans"/>
              <a:buNone/>
              <a:defRPr i="0" sz="3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7" type="subTitle"/>
          </p:nvPr>
        </p:nvSpPr>
        <p:spPr>
          <a:xfrm>
            <a:off x="256025" y="664650"/>
            <a:ext cx="87066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256025" y="240750"/>
            <a:ext cx="87066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Blank Grey">
  <p:cSld name="TITLE_1_1_1_1_2_1_1_1_2">
    <p:bg>
      <p:bgPr>
        <a:solidFill>
          <a:srgbClr val="D8D8D8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9"/>
          <p:cNvCxnSpPr/>
          <p:nvPr/>
        </p:nvCxnSpPr>
        <p:spPr>
          <a:xfrm>
            <a:off x="9389475" y="4801775"/>
            <a:ext cx="0" cy="64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5" name="Google Shape;6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288" y="4659250"/>
            <a:ext cx="960175" cy="2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 txBox="1"/>
          <p:nvPr/>
        </p:nvSpPr>
        <p:spPr>
          <a:xfrm>
            <a:off x="448050" y="4745725"/>
            <a:ext cx="20475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256025" y="664650"/>
            <a:ext cx="87066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None/>
              <a:defRPr i="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rgbClr val="000000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256025" y="240750"/>
            <a:ext cx="87066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30">
          <p15:clr>
            <a:srgbClr val="FA7B17"/>
          </p15:clr>
        </p15:guide>
        <p15:guide id="2" orient="horz" pos="181">
          <p15:clr>
            <a:srgbClr val="0000FF"/>
          </p15:clr>
        </p15:guide>
        <p15:guide id="3" orient="horz" pos="648">
          <p15:clr>
            <a:srgbClr val="0000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Blank Black">
  <p:cSld name="CUSTOM_1"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229950" y="1603925"/>
            <a:ext cx="4948500" cy="612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164272" y="4740800"/>
            <a:ext cx="4098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0"/>
          <p:cNvSpPr txBox="1"/>
          <p:nvPr/>
        </p:nvSpPr>
        <p:spPr>
          <a:xfrm>
            <a:off x="379225" y="4740800"/>
            <a:ext cx="23448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©6point6 2024  |  MIT</a:t>
            </a:r>
            <a:endParaRPr sz="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2300" y="4677343"/>
            <a:ext cx="960175" cy="207057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1" type="subTitle"/>
          </p:nvPr>
        </p:nvSpPr>
        <p:spPr>
          <a:xfrm>
            <a:off x="256025" y="664650"/>
            <a:ext cx="87066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i="0" u="none" cap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 Medium"/>
              <a:buNone/>
              <a:defRPr b="0" i="0" sz="1800" u="none" cap="none" strike="noStrik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2" type="title"/>
          </p:nvPr>
        </p:nvSpPr>
        <p:spPr>
          <a:xfrm>
            <a:off x="256025" y="240750"/>
            <a:ext cx="87066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29950" y="1603925"/>
            <a:ext cx="49485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M Sans"/>
              <a:buNone/>
              <a:defRPr b="0" i="0" sz="26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58">
          <p15:clr>
            <a:srgbClr val="FFFF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sites.google.com/site/yacoset/Home/how-to-fix-bugs-step-by-step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alistapart.com/blog/post/the-most-dangerous-word-in-software-development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1.xml"/><Relationship Id="rId3" Type="http://schemas.openxmlformats.org/officeDocument/2006/relationships/hyperlink" Target="mailto:anthony.mckale@6point6.co.uk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34" l="0" r="0" t="7834"/>
          <a:stretch/>
        </p:blipFill>
        <p:spPr>
          <a:xfrm>
            <a:off x="4650327" y="0"/>
            <a:ext cx="457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/>
          <p:nvPr/>
        </p:nvSpPr>
        <p:spPr>
          <a:xfrm>
            <a:off x="4556614" y="0"/>
            <a:ext cx="1470600" cy="181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247888" y="3095825"/>
            <a:ext cx="34392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i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i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 </a:t>
            </a:r>
            <a:r>
              <a:rPr i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Anthony McKale</a:t>
            </a:r>
            <a:br>
              <a:rPr i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Associate Director of DevOps and Cloud</a:t>
            </a:r>
            <a:endParaRPr i="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247888" y="3836102"/>
            <a:ext cx="19659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Date 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12-2023</a:t>
            </a:r>
            <a:endParaRPr b="0" i="0" sz="120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250827" y="837950"/>
            <a:ext cx="43995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Anatomy and Psychology of 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 Hunting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i="0" sz="2200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2" name="Google Shape;192;p20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29"/>
          <p:cNvSpPr txBox="1"/>
          <p:nvPr>
            <p:ph idx="1" type="subTitle"/>
          </p:nvPr>
        </p:nvSpPr>
        <p:spPr>
          <a:xfrm>
            <a:off x="1031075" y="1363600"/>
            <a:ext cx="39660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What</a:t>
            </a: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: Bugs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266" name="Google Shape;266;p29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67" name="Google Shape;267;p29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68" name="Google Shape;268;p29"/>
          <p:cNvSpPr txBox="1"/>
          <p:nvPr>
            <p:ph idx="1" type="subTitle"/>
          </p:nvPr>
        </p:nvSpPr>
        <p:spPr>
          <a:xfrm>
            <a:off x="774875" y="3057825"/>
            <a:ext cx="44784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Types of Bug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0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30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 Types</a:t>
            </a:r>
            <a:endParaRPr b="1" sz="1300"/>
          </a:p>
        </p:txBody>
      </p:sp>
      <p:sp>
        <p:nvSpPr>
          <p:cNvPr id="275" name="Google Shape;275;p30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Bugs are hard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 B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ehavior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=&gt; get type of bug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 Type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=&gt; determines root cause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Root Cause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=&gt; determines fix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Ps: Always do a post mortem for the big bugs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prevent future classes of that Bug/Incident!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31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 Types</a:t>
            </a:r>
            <a:endParaRPr b="1" sz="1300"/>
          </a:p>
        </p:txBody>
      </p:sp>
      <p:sp>
        <p:nvSpPr>
          <p:cNvPr id="282" name="Google Shape;282;p31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 Type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=&gt; determines correct testing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83" name="Google Shape;2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366" y="1281800"/>
            <a:ext cx="6149325" cy="34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32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Compilation</a:t>
            </a:r>
            <a:endParaRPr b="1" sz="1300"/>
          </a:p>
        </p:txBody>
      </p:sp>
      <p:sp>
        <p:nvSpPr>
          <p:cNvPr id="290" name="Google Shape;290;p32"/>
          <p:cNvSpPr txBox="1"/>
          <p:nvPr/>
        </p:nvSpPr>
        <p:spPr>
          <a:xfrm>
            <a:off x="164275" y="923325"/>
            <a:ext cx="65871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Linting and Synatx errors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!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review / linting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SHOULD NEVER BE IN PROD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Unless different dev/prod interpreter or library version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91" name="Google Shape;2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821" y="2700950"/>
            <a:ext cx="6259656" cy="17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3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Runtime</a:t>
            </a:r>
            <a:endParaRPr b="1" sz="1300"/>
          </a:p>
        </p:txBody>
      </p:sp>
      <p:sp>
        <p:nvSpPr>
          <p:cNvPr id="298" name="Google Shape;298;p33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Runtime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errors: null pointer / divide by 0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review / unit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CAN BE ON PROD, SHOULD BE CAUGHT BY TESTING / ALERTING IN LOWER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ENVIRONMENTS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471" y="2551050"/>
            <a:ext cx="6289769" cy="175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4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Logic</a:t>
            </a:r>
            <a:endParaRPr b="1" sz="1300"/>
          </a:p>
        </p:txBody>
      </p:sp>
      <p:sp>
        <p:nvSpPr>
          <p:cNvPr id="306" name="Google Shape;306;p34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not working as expected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review / unit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CAN BE ON PROD, SHOULD BE CAUGHT BY TESTING / BUSINESS USERS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07" name="Google Shape;3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701" y="2508250"/>
            <a:ext cx="6054776" cy="2311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5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Race Time</a:t>
            </a:r>
            <a:endParaRPr b="1" sz="1300"/>
          </a:p>
        </p:txBody>
      </p:sp>
      <p:sp>
        <p:nvSpPr>
          <p:cNvPr id="314" name="Google Shape;314;p35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Async timing issues, between 3rd parties or code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review / integration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CAN BE ON PROD, SHOULD BE CAUGHT BY TESTING / BUSINESS USERS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15" name="Google Shape;3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227" y="2529650"/>
            <a:ext cx="4677046" cy="26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36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Race Time</a:t>
            </a:r>
            <a:endParaRPr b="1" sz="1300"/>
          </a:p>
        </p:txBody>
      </p:sp>
      <p:sp>
        <p:nvSpPr>
          <p:cNvPr id="322" name="Google Shape;322;p36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THEY ARE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HARD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DEBUG AS THIS ARE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INTERMITTENT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BY NATURE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AND HARD TO REPRODUCE VIA CODE !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Best detected and reproduced by Manual testers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8" name="Google Shape;328;p37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Integration</a:t>
            </a:r>
            <a:endParaRPr b="1" sz="1300"/>
          </a:p>
        </p:txBody>
      </p:sp>
      <p:sp>
        <p:nvSpPr>
          <p:cNvPr id="329" name="Google Shape;329;p37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3rd parties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configuration or expectations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review / integration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CAN BE ON PROD, SHOULD BE CAUGHT BY INTEGRATION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30" name="Google Shape;3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36325"/>
            <a:ext cx="8839197" cy="77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38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Integration</a:t>
            </a:r>
            <a:endParaRPr b="1" sz="1300"/>
          </a:p>
        </p:txBody>
      </p:sp>
      <p:sp>
        <p:nvSpPr>
          <p:cNvPr id="337" name="Google Shape;337;p38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Warning: 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hard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spot if dev/test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representative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of production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Unlikely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 be spotted by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unit testing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as external dependencies will be mocked out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2529" l="0" r="11150" t="12529"/>
          <a:stretch/>
        </p:blipFill>
        <p:spPr>
          <a:xfrm>
            <a:off x="5080225" y="0"/>
            <a:ext cx="4063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4521100" y="0"/>
            <a:ext cx="1511700" cy="32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250825" y="928275"/>
            <a:ext cx="57819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Disclaimer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This talk is based off many previous talks,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done at many previous times and place,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over many many years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THIS TALK IS MIT LICENSED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1" name="Google Shape;201;p2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39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Requirements</a:t>
            </a:r>
            <a:endParaRPr b="1" sz="1300"/>
          </a:p>
        </p:txBody>
      </p:sp>
      <p:sp>
        <p:nvSpPr>
          <p:cNvPr id="344" name="Google Shape;344;p39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correct,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specification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was not…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Stopped by: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business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Prod?: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CAN BE ON PROD, SHOULD BE CAUGHT BY SPRINT REVIEWS / CUSTOMER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45" name="Google Shape;3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01" y="2529650"/>
            <a:ext cx="5837045" cy="21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40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Bug: Requirements</a:t>
            </a:r>
            <a:endParaRPr b="1" sz="1300"/>
          </a:p>
        </p:txBody>
      </p:sp>
      <p:sp>
        <p:nvSpPr>
          <p:cNvPr id="352" name="Google Shape;352;p40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Normally due to poor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requirements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gathering, and quality assurance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Aggravated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by Poor communication or misunderstandings between team members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8" name="Google Shape;358;p41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 Types</a:t>
            </a:r>
            <a:endParaRPr b="1" sz="1300"/>
          </a:p>
        </p:txBody>
      </p:sp>
      <p:graphicFrame>
        <p:nvGraphicFramePr>
          <p:cNvPr id="359" name="Google Shape;359;p41"/>
          <p:cNvGraphicFramePr/>
          <p:nvPr/>
        </p:nvGraphicFramePr>
        <p:xfrm>
          <a:off x="256025" y="126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{217C30E4-5BDA-478A-96A8-829B3D91D203}</a:tableStyleId>
              </a:tblPr>
              <a:tblGrid>
                <a:gridCol w="1603400"/>
                <a:gridCol w="1603400"/>
                <a:gridCol w="1838975"/>
                <a:gridCol w="1367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BUG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CAUGHT BY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PREVENT WITH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COMMON PROD BUG?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Compilation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LINTING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CI/CD LINTING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Runtime+Logic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Code Review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Unit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COMMON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Race 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Hand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Code Review +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RARE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Integration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e2e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CI/CD e2e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RARE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Requirements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Business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Project Comms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YES…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5" name="Google Shape;365;p42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Bug Types</a:t>
            </a:r>
            <a:endParaRPr b="1" sz="1300"/>
          </a:p>
        </p:txBody>
      </p:sp>
      <p:sp>
        <p:nvSpPr>
          <p:cNvPr id="366" name="Google Shape;366;p42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Onto that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certain feeling…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Any one who’s personally broken a prod environment knows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 Physiology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43"/>
          <p:cNvSpPr txBox="1"/>
          <p:nvPr>
            <p:ph idx="1" type="subTitle"/>
          </p:nvPr>
        </p:nvSpPr>
        <p:spPr>
          <a:xfrm>
            <a:off x="2014500" y="1432650"/>
            <a:ext cx="25098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When</a:t>
            </a: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: Bugs? BUGS!</a:t>
            </a:r>
            <a:endParaRPr b="1" sz="5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"/>
              <a:buNone/>
            </a:pPr>
            <a:r>
              <a:t/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373" name="Google Shape;373;p43"/>
          <p:cNvSpPr txBox="1"/>
          <p:nvPr>
            <p:ph idx="2" type="subTitle"/>
          </p:nvPr>
        </p:nvSpPr>
        <p:spPr>
          <a:xfrm>
            <a:off x="78275" y="11893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74" name="Google Shape;374;p43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75" name="Google Shape;375;p43"/>
          <p:cNvSpPr txBox="1"/>
          <p:nvPr>
            <p:ph idx="1" type="subTitle"/>
          </p:nvPr>
        </p:nvSpPr>
        <p:spPr>
          <a:xfrm>
            <a:off x="511350" y="3374800"/>
            <a:ext cx="55161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Bug Physiology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pic>
        <p:nvPicPr>
          <p:cNvPr id="376" name="Google Shape;3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880" y="830500"/>
            <a:ext cx="2683976" cy="254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2" name="Google Shape;382;p44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1"/>
                </a:solidFill>
              </a:rPr>
              <a:t>Production Bugs</a:t>
            </a:r>
            <a:endParaRPr b="1" sz="5000"/>
          </a:p>
        </p:txBody>
      </p:sp>
      <p:sp>
        <p:nvSpPr>
          <p:cNvPr id="383" name="Google Shape;383;p44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Production =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Scary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Picture xkcd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84" name="Google Shape;38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286707"/>
            <a:ext cx="8839202" cy="506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" y="1483875"/>
            <a:ext cx="8742977" cy="355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45"/>
          <p:cNvSpPr txBox="1"/>
          <p:nvPr>
            <p:ph idx="1" type="body"/>
          </p:nvPr>
        </p:nvSpPr>
        <p:spPr>
          <a:xfrm>
            <a:off x="332000" y="838950"/>
            <a:ext cx="6300000" cy="3465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</a:rPr>
              <a:t>Steps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Discovery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Reproduce on Dev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Fix in Dev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Reproduce on Test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Fix in Test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Paperwork….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Reproduce on Prod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arenR"/>
            </a:pPr>
            <a:r>
              <a:rPr b="1" lang="en" sz="2200">
                <a:solidFill>
                  <a:schemeClr val="dk1"/>
                </a:solidFill>
              </a:rPr>
              <a:t>Fix in Prod</a:t>
            </a:r>
            <a:endParaRPr b="1" sz="2200">
              <a:solidFill>
                <a:schemeClr val="dk1"/>
              </a:solidFill>
            </a:endParaRPr>
          </a:p>
        </p:txBody>
      </p:sp>
      <p:sp>
        <p:nvSpPr>
          <p:cNvPr id="392" name="Google Shape;392;p45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Prod: Incident Example</a:t>
            </a:r>
            <a:endParaRPr b="1" sz="13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46"/>
          <p:cNvSpPr txBox="1"/>
          <p:nvPr>
            <p:ph idx="1" type="body"/>
          </p:nvPr>
        </p:nvSpPr>
        <p:spPr>
          <a:xfrm>
            <a:off x="332000" y="838950"/>
            <a:ext cx="6300000" cy="3465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Steps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Discovery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Reproduce on Dev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Fix in Dev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Reproduce on Test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Fix in Test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Paperwork…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r>
              <a:rPr b="1" lang="en" sz="1400">
                <a:solidFill>
                  <a:schemeClr val="dk1"/>
                </a:solidFill>
              </a:rPr>
              <a:t>.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Reproduce on Prod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Having everyone and their boss emailing  / phone you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Fix in Prod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n" sz="1400">
                <a:solidFill>
                  <a:schemeClr val="dk1"/>
                </a:solidFill>
              </a:rPr>
              <a:t>Profit ?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399" name="Google Shape;399;p46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Prod: Real Example</a:t>
            </a:r>
            <a:endParaRPr b="1" sz="13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47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sp>
        <p:nvSpPr>
          <p:cNvPr id="406" name="Google Shape;406;p47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Serious Bugs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produce classic 5 stage grief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1) Denial : 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it’s not that bad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2) Anger :   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why the hell did xx not check this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3) Bargaining :   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maybe if we do xxx no one with notice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4) Depression : 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were all getting fired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5) Acceptance :  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tell management we have a problem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48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pic>
        <p:nvPicPr>
          <p:cNvPr id="413" name="Google Shape;41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849" y="894800"/>
            <a:ext cx="4179475" cy="350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2529" l="0" r="11150" t="12529"/>
          <a:stretch/>
        </p:blipFill>
        <p:spPr>
          <a:xfrm>
            <a:off x="5080225" y="0"/>
            <a:ext cx="4063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521100" y="0"/>
            <a:ext cx="1511700" cy="32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TABLE OF CONTENTS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What: Bugs? BUGS!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What: Bug Types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When: Bugs Physiology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When: Bugs bug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How: verify Bugs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How: fix Bugs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1" i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9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49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sp>
        <p:nvSpPr>
          <p:cNvPr id="420" name="Google Shape;420;p49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Serious Bugs are hard to deal with and accept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2 Basic rules to deal with bugs / incidents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50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sp>
        <p:nvSpPr>
          <p:cNvPr id="427" name="Google Shape;427;p50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Rule 1: DON’T PANIC</a:t>
            </a:r>
            <a:endParaRPr b="1" i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* maybe grab a towel</a:t>
            </a:r>
            <a:br>
              <a:rPr i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It’s important to not turtle up, or get overwhelmed at a team or personal mistake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51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sp>
        <p:nvSpPr>
          <p:cNvPr id="434" name="Google Shape;434;p51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Rule 1: DON’T PANIC</a:t>
            </a:r>
            <a:endParaRPr b="1" i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* maybe grab a towel</a:t>
            </a:r>
            <a:br>
              <a:rPr i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It’s important to not turtle up, or get overwhelmed at a team or personal mistake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Rule 2: Communication &amp; Honesty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Report issues immediately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Don’t Hide or Ignore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Don’t dismiss error reports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2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Psychology</a:t>
            </a:r>
            <a:endParaRPr b="1" sz="1300"/>
          </a:p>
        </p:txBody>
      </p:sp>
      <p:sp>
        <p:nvSpPr>
          <p:cNvPr id="441" name="Google Shape;441;p52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We’ve all been through it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Onto when bugs happen, and what to do about it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p53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48" name="Google Shape;448;p53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49" name="Google Shape;449;p53"/>
          <p:cNvSpPr txBox="1"/>
          <p:nvPr>
            <p:ph idx="1" type="subTitle"/>
          </p:nvPr>
        </p:nvSpPr>
        <p:spPr>
          <a:xfrm>
            <a:off x="774875" y="1408900"/>
            <a:ext cx="44784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When</a:t>
            </a: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 Bugs Bug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54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When bugs bug</a:t>
            </a:r>
            <a:endParaRPr b="1" sz="1300"/>
          </a:p>
        </p:txBody>
      </p:sp>
      <p:sp>
        <p:nvSpPr>
          <p:cNvPr id="456" name="Google Shape;456;p54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Rules of thumb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 bugs more expensive to fix than dev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(upto x20 more expensive to fix)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Comms must be clear and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efficient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(otherwise cost of updates will delay fixes)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Responsibly of team leadership to protect support engineers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(helps prevent them being overwhelmed)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2" name="Google Shape;462;p55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When bugs bug</a:t>
            </a:r>
            <a:endParaRPr b="1" sz="1300"/>
          </a:p>
        </p:txBody>
      </p:sp>
      <p:sp>
        <p:nvSpPr>
          <p:cNvPr id="463" name="Google Shape;463;p55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Three common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places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bugs appear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During development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During Non-Prod Releases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During Prod Releases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9" name="Google Shape;469;p56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When bugs bug</a:t>
            </a:r>
            <a:endParaRPr b="1" sz="1300"/>
          </a:p>
        </p:txBody>
      </p:sp>
      <p:sp>
        <p:nvSpPr>
          <p:cNvPr id="470" name="Google Shape;470;p56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Also for fun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Long after code deployments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(due to data volume or hardware failures)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After 3rd party dependency changes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(say the ibmcloud cloud dns changed…)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6" name="Google Shape;476;p57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When bugs bug</a:t>
            </a:r>
            <a:endParaRPr b="1" sz="1300"/>
          </a:p>
        </p:txBody>
      </p:sp>
      <p:sp>
        <p:nvSpPr>
          <p:cNvPr id="477" name="Google Shape;477;p57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478" name="Google Shape;478;p57"/>
          <p:cNvGraphicFramePr/>
          <p:nvPr/>
        </p:nvGraphicFramePr>
        <p:xfrm>
          <a:off x="164275" y="130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{217C30E4-5BDA-478A-96A8-829B3D91D203}</a:tableStyleId>
              </a:tblPr>
              <a:tblGrid>
                <a:gridCol w="2130575"/>
                <a:gridCol w="2130575"/>
                <a:gridCol w="2130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of Bug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Control Cause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Developer Machine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Developer YES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Dev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LOW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Testing YES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HIGH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Testing YES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External</a:t>
                      </a:r>
                      <a:r>
                        <a:rPr lang="en"/>
                        <a:t> factor change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MEDIUM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Infra QA YES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3rd party change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HIGH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3rd Party NO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4" name="Google Shape;484;p58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When bugs bug</a:t>
            </a:r>
            <a:endParaRPr b="1" sz="1300"/>
          </a:p>
        </p:txBody>
      </p:sp>
      <p:sp>
        <p:nvSpPr>
          <p:cNvPr id="485" name="Google Shape;485;p58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Cliffnotes: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Prod Release bugs are normally a failure of testing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regression test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after release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re-test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features after release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post mortem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after serious incidents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3"/>
          <p:cNvSpPr txBox="1"/>
          <p:nvPr>
            <p:ph idx="1" type="subTitle"/>
          </p:nvPr>
        </p:nvSpPr>
        <p:spPr>
          <a:xfrm>
            <a:off x="1971675" y="1963200"/>
            <a:ext cx="25098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What: Bugs? BUGS!</a:t>
            </a:r>
            <a:endParaRPr b="1" sz="5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"/>
              <a:buNone/>
            </a:pPr>
            <a:r>
              <a:t/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217" name="Google Shape;217;p23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18" name="Google Shape;218;p23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9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59"/>
          <p:cNvSpPr txBox="1"/>
          <p:nvPr>
            <p:ph idx="1" type="subTitle"/>
          </p:nvPr>
        </p:nvSpPr>
        <p:spPr>
          <a:xfrm>
            <a:off x="1031075" y="1363600"/>
            <a:ext cx="39660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How:</a:t>
            </a:r>
            <a:b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</a:b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Verifying </a:t>
            </a: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Bugs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492" name="Google Shape;492;p59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93" name="Google Shape;493;p59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94" name="Google Shape;494;p59"/>
          <p:cNvSpPr txBox="1"/>
          <p:nvPr>
            <p:ph idx="1" type="subTitle"/>
          </p:nvPr>
        </p:nvSpPr>
        <p:spPr>
          <a:xfrm>
            <a:off x="774875" y="3057825"/>
            <a:ext cx="44784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0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0" name="Google Shape;500;p60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Steps of Verification</a:t>
            </a:r>
            <a:endParaRPr b="1" sz="1300"/>
          </a:p>
        </p:txBody>
      </p:sp>
      <p:sp>
        <p:nvSpPr>
          <p:cNvPr id="501" name="Google Shape;501;p60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Places bugs hide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Config == EASY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Code == HARD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EXTERNAL == VERY HARD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1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7" name="Google Shape;507;p61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Steps</a:t>
            </a:r>
            <a:r>
              <a:rPr b="1" lang="en" sz="4100">
                <a:solidFill>
                  <a:schemeClr val="dk1"/>
                </a:solidFill>
              </a:rPr>
              <a:t> of Verification</a:t>
            </a:r>
            <a:endParaRPr b="1" sz="1300"/>
          </a:p>
        </p:txBody>
      </p:sp>
      <p:sp>
        <p:nvSpPr>
          <p:cNvPr id="508" name="Google Shape;508;p61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Cliffnotes: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Search + Google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Check code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Check environments + external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Get Help… quickly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2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4" name="Google Shape;514;p62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1</a:t>
            </a:r>
            <a:r>
              <a:rPr b="1" lang="en" sz="4100">
                <a:solidFill>
                  <a:schemeClr val="dk1"/>
                </a:solidFill>
              </a:rPr>
              <a:t>) Search for Error</a:t>
            </a:r>
            <a:endParaRPr b="1" sz="4100">
              <a:solidFill>
                <a:schemeClr val="dk1"/>
              </a:solidFill>
            </a:endParaRPr>
          </a:p>
        </p:txBody>
      </p:sp>
      <p:sp>
        <p:nvSpPr>
          <p:cNvPr id="515" name="Google Shape;515;p62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700">
                <a:solidFill>
                  <a:schemeClr val="dk1"/>
                </a:solidFill>
              </a:rPr>
              <a:t>First, look for Configuration / Library / simple issues</a:t>
            </a:r>
            <a:endParaRPr i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700">
                <a:solidFill>
                  <a:schemeClr val="dk1"/>
                </a:solidFill>
              </a:rPr>
              <a:t>Step 1: Enter the bug in your case tracking system</a:t>
            </a:r>
            <a:endParaRPr i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700">
                <a:solidFill>
                  <a:schemeClr val="dk1"/>
                </a:solidFill>
              </a:rPr>
              <a:t>Step 2: Google the error message</a:t>
            </a:r>
            <a:endParaRPr i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https://sites.google.com/site/yacoset/Home/how-to-fix-bugs-step-by-step</a:t>
            </a:r>
            <a:br>
              <a:rPr lang="en" sz="1300" u="sng">
                <a:solidFill>
                  <a:schemeClr val="hlink"/>
                </a:solidFill>
              </a:rPr>
            </a:br>
            <a:endParaRPr b="1"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3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63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2) </a:t>
            </a:r>
            <a:r>
              <a:rPr b="1" lang="en" sz="4100">
                <a:solidFill>
                  <a:schemeClr val="dk1"/>
                </a:solidFill>
              </a:rPr>
              <a:t>Verify Code</a:t>
            </a:r>
            <a:endParaRPr b="1" sz="1300"/>
          </a:p>
        </p:txBody>
      </p:sp>
      <p:sp>
        <p:nvSpPr>
          <p:cNvPr id="522" name="Google Shape;522;p63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Second, look for code issues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Step 3: Identify the immediate line of code where the bug occurs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Step 4: Identify the line of code where the bug actually occurs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Step 5: Identify the species of bug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Step 6: Use the process of elimination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900">
                <a:solidFill>
                  <a:schemeClr val="dk1"/>
                </a:solidFill>
              </a:rPr>
              <a:t>Step 7: Log everything and analyse the logs</a:t>
            </a:r>
            <a:endParaRPr i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8" name="Google Shape;528;p64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3</a:t>
            </a:r>
            <a:r>
              <a:rPr b="1" lang="en" sz="4100">
                <a:solidFill>
                  <a:schemeClr val="dk1"/>
                </a:solidFill>
              </a:rPr>
              <a:t>) External Stuff</a:t>
            </a:r>
            <a:endParaRPr b="1" sz="1300"/>
          </a:p>
        </p:txBody>
      </p:sp>
      <p:sp>
        <p:nvSpPr>
          <p:cNvPr id="529" name="Google Shape;529;p64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800">
                <a:solidFill>
                  <a:schemeClr val="dk1"/>
                </a:solidFill>
              </a:rPr>
              <a:t>3</a:t>
            </a:r>
            <a:r>
              <a:rPr baseline="30000" i="1" lang="en" sz="2700">
                <a:solidFill>
                  <a:schemeClr val="dk1"/>
                </a:solidFill>
              </a:rPr>
              <a:t>rd</a:t>
            </a:r>
            <a:r>
              <a:rPr i="1" lang="en" sz="1800">
                <a:solidFill>
                  <a:schemeClr val="dk1"/>
                </a:solidFill>
              </a:rPr>
              <a:t> and lastly drill into the external stuff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800">
                <a:solidFill>
                  <a:schemeClr val="dk1"/>
                </a:solidFill>
              </a:rPr>
              <a:t>Step 8: Eliminate the hardware, 3</a:t>
            </a:r>
            <a:r>
              <a:rPr baseline="30000" i="1" lang="en" sz="2700">
                <a:solidFill>
                  <a:schemeClr val="dk1"/>
                </a:solidFill>
              </a:rPr>
              <a:t>rd</a:t>
            </a:r>
            <a:r>
              <a:rPr i="1" lang="en" sz="1800">
                <a:solidFill>
                  <a:schemeClr val="dk1"/>
                </a:solidFill>
              </a:rPr>
              <a:t> party vendor Step 8: Eliminate the hardware or platform as a cause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800">
                <a:solidFill>
                  <a:schemeClr val="dk1"/>
                </a:solidFill>
              </a:rPr>
              <a:t>Step 9: Look at the correlations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5" name="Google Shape;535;p65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4</a:t>
            </a:r>
            <a:r>
              <a:rPr b="1" lang="en" sz="4100">
                <a:solidFill>
                  <a:schemeClr val="dk1"/>
                </a:solidFill>
              </a:rPr>
              <a:t>) Get Help</a:t>
            </a:r>
            <a:endParaRPr b="1" sz="1300"/>
          </a:p>
        </p:txBody>
      </p:sp>
      <p:sp>
        <p:nvSpPr>
          <p:cNvPr id="536" name="Google Shape;536;p65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Cliffnotes: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Search + Google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Check code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Check environments + external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Get Help… quickly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Lastly in-depth how to fix bugs…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2" name="Google Shape;542;p66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Cliffnotes</a:t>
            </a:r>
            <a:endParaRPr b="1" sz="1300"/>
          </a:p>
        </p:txBody>
      </p:sp>
      <p:sp>
        <p:nvSpPr>
          <p:cNvPr id="543" name="Google Shape;543;p66"/>
          <p:cNvSpPr txBox="1"/>
          <p:nvPr/>
        </p:nvSpPr>
        <p:spPr>
          <a:xfrm>
            <a:off x="164275" y="923325"/>
            <a:ext cx="6300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>
                <a:solidFill>
                  <a:schemeClr val="dk1"/>
                </a:solidFill>
              </a:rPr>
              <a:t>LASTLY … DON’T PANIC, GET HELP</a:t>
            </a:r>
            <a:endParaRPr i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>
                <a:solidFill>
                  <a:schemeClr val="dk1"/>
                </a:solidFill>
              </a:rPr>
              <a:t>Step 10: Bring-in outside help</a:t>
            </a:r>
            <a:br>
              <a:rPr i="1" lang="en" sz="2300">
                <a:solidFill>
                  <a:schemeClr val="dk1"/>
                </a:solidFill>
              </a:rPr>
            </a:br>
            <a:r>
              <a:rPr i="1" lang="en" sz="2300">
                <a:solidFill>
                  <a:schemeClr val="dk1"/>
                </a:solidFill>
              </a:rPr>
              <a:t> Aka another colleague</a:t>
            </a:r>
            <a:endParaRPr i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>
                <a:solidFill>
                  <a:schemeClr val="dk1"/>
                </a:solidFill>
              </a:rPr>
              <a:t>QUICKLY!</a:t>
            </a:r>
            <a:endParaRPr i="1"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9" name="Google Shape;549;p67"/>
          <p:cNvSpPr txBox="1"/>
          <p:nvPr>
            <p:ph idx="1" type="subTitle"/>
          </p:nvPr>
        </p:nvSpPr>
        <p:spPr>
          <a:xfrm>
            <a:off x="1031075" y="1363600"/>
            <a:ext cx="3966000" cy="7599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How:</a:t>
            </a:r>
            <a:b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</a:br>
            <a:r>
              <a:rPr b="1" lang="en" sz="5000">
                <a:solidFill>
                  <a:schemeClr val="dk1"/>
                </a:solidFill>
                <a:highlight>
                  <a:schemeClr val="lt1"/>
                </a:highlight>
              </a:rPr>
              <a:t>Fixing Bugs</a:t>
            </a:r>
            <a:endParaRPr sz="22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550" name="Google Shape;550;p67"/>
          <p:cNvSpPr txBox="1"/>
          <p:nvPr>
            <p:ph idx="2" type="subTitle"/>
          </p:nvPr>
        </p:nvSpPr>
        <p:spPr>
          <a:xfrm>
            <a:off x="256025" y="664650"/>
            <a:ext cx="5516100" cy="243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51" name="Google Shape;551;p67"/>
          <p:cNvSpPr txBox="1"/>
          <p:nvPr>
            <p:ph type="title"/>
          </p:nvPr>
        </p:nvSpPr>
        <p:spPr>
          <a:xfrm>
            <a:off x="256025" y="240750"/>
            <a:ext cx="55161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7" name="Google Shape;557;p68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Fixing Bugs</a:t>
            </a:r>
            <a:endParaRPr b="1" sz="1300"/>
          </a:p>
        </p:txBody>
      </p:sp>
      <p:sp>
        <p:nvSpPr>
          <p:cNvPr id="558" name="Google Shape;558;p68"/>
          <p:cNvSpPr txBox="1"/>
          <p:nvPr/>
        </p:nvSpPr>
        <p:spPr>
          <a:xfrm>
            <a:off x="164275" y="923325"/>
            <a:ext cx="66942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This is the easy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part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“Use the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verification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steps to see what is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wrong and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JUST 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fix it</a:t>
            </a: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”</a:t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best bugs are the ones that never get to prod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control the release risk!</a:t>
            </a:r>
            <a:br>
              <a:rPr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9" name="Google Shape;559;p68"/>
          <p:cNvSpPr txBox="1"/>
          <p:nvPr/>
        </p:nvSpPr>
        <p:spPr>
          <a:xfrm>
            <a:off x="164275" y="3854600"/>
            <a:ext cx="7015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“Just: The Most Dangerous Word In Software Development”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solidFill>
                  <a:schemeClr val="hlink"/>
                </a:solidFill>
                <a:hlinkClick r:id="rId3"/>
              </a:rPr>
              <a:t>https://alistapart.com/blog/post/the-most-dangerous-word-in-software-development/</a:t>
            </a:r>
            <a:endParaRPr i="1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4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dk1"/>
                </a:solidFill>
              </a:rPr>
              <a:t>What: Bugs? BUGS!</a:t>
            </a:r>
            <a:endParaRPr b="1" sz="5000"/>
          </a:p>
        </p:txBody>
      </p:sp>
      <p:sp>
        <p:nvSpPr>
          <p:cNvPr id="225" name="Google Shape;225;p24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Audience participation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Question: What are bugs ?</a:t>
            </a:r>
            <a:endParaRPr b="1" i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9"/>
          <p:cNvSpPr txBox="1"/>
          <p:nvPr>
            <p:ph idx="1" type="subTitle"/>
          </p:nvPr>
        </p:nvSpPr>
        <p:spPr>
          <a:xfrm>
            <a:off x="5105600" y="1051275"/>
            <a:ext cx="4054800" cy="451500"/>
          </a:xfrm>
          <a:prstGeom prst="rect">
            <a:avLst/>
          </a:prstGeom>
          <a:solidFill>
            <a:srgbClr val="79004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 </a:t>
            </a:r>
            <a:endParaRPr sz="1400"/>
          </a:p>
        </p:txBody>
      </p:sp>
      <p:sp>
        <p:nvSpPr>
          <p:cNvPr id="565" name="Google Shape;565;p69"/>
          <p:cNvSpPr txBox="1"/>
          <p:nvPr>
            <p:ph type="title"/>
          </p:nvPr>
        </p:nvSpPr>
        <p:spPr>
          <a:xfrm>
            <a:off x="229950" y="206150"/>
            <a:ext cx="56433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6000"/>
              <a:t>Questions ?</a:t>
            </a:r>
            <a:endParaRPr sz="6000"/>
          </a:p>
        </p:txBody>
      </p:sp>
      <p:sp>
        <p:nvSpPr>
          <p:cNvPr id="566" name="Google Shape;566;p69"/>
          <p:cNvSpPr txBox="1"/>
          <p:nvPr>
            <p:ph idx="3" type="subTitle"/>
          </p:nvPr>
        </p:nvSpPr>
        <p:spPr>
          <a:xfrm>
            <a:off x="229950" y="722225"/>
            <a:ext cx="87159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567" name="Google Shape;56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200" y="1496000"/>
            <a:ext cx="3054575" cy="268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0"/>
          <p:cNvSpPr txBox="1"/>
          <p:nvPr>
            <p:ph idx="1" type="subTitle"/>
          </p:nvPr>
        </p:nvSpPr>
        <p:spPr>
          <a:xfrm>
            <a:off x="2503190" y="2029775"/>
            <a:ext cx="4137600" cy="20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700">
                <a:solidFill>
                  <a:schemeClr val="accent5"/>
                </a:solidFill>
              </a:rPr>
              <a:t>If you have any questions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3"/>
              </a:rPr>
              <a:t>anthony.mckale@6point6.co.uk</a:t>
            </a:r>
            <a:br>
              <a:rPr lang="en" sz="1200">
                <a:solidFill>
                  <a:schemeClr val="accent5"/>
                </a:solidFill>
              </a:rPr>
            </a:br>
            <a:r>
              <a:rPr lang="en" sz="1200">
                <a:solidFill>
                  <a:schemeClr val="accent5"/>
                </a:solidFill>
              </a:rPr>
              <a:t>#dep-eng-devops (slack)  </a:t>
            </a:r>
            <a:endParaRPr sz="1200">
              <a:solidFill>
                <a:schemeClr val="accent5"/>
              </a:solidFill>
            </a:endParaRPr>
          </a:p>
        </p:txBody>
      </p:sp>
      <p:sp>
        <p:nvSpPr>
          <p:cNvPr id="573" name="Google Shape;573;p70"/>
          <p:cNvSpPr txBox="1"/>
          <p:nvPr>
            <p:ph idx="1" type="subTitle"/>
          </p:nvPr>
        </p:nvSpPr>
        <p:spPr>
          <a:xfrm>
            <a:off x="2388525" y="441225"/>
            <a:ext cx="4252200" cy="12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b="1" lang="en" sz="2300">
                <a:solidFill>
                  <a:schemeClr val="dk1"/>
                </a:solidFill>
              </a:rPr>
              <a:t>Thank you for your </a:t>
            </a:r>
            <a:br>
              <a:rPr b="1" lang="en" sz="2300">
                <a:solidFill>
                  <a:schemeClr val="dk1"/>
                </a:solidFill>
              </a:rPr>
            </a:br>
            <a:r>
              <a:rPr b="1" lang="en" sz="2300">
                <a:solidFill>
                  <a:schemeClr val="dk1"/>
                </a:solidFill>
              </a:rPr>
              <a:t>Awesomeness</a:t>
            </a:r>
            <a:r>
              <a:rPr b="1" lang="en" sz="1800">
                <a:solidFill>
                  <a:schemeClr val="dk1"/>
                </a:solidFill>
              </a:rPr>
              <a:t>  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1"/>
                </a:solidFill>
              </a:rPr>
              <a:t>Real </a:t>
            </a:r>
            <a:r>
              <a:rPr b="1" lang="en" sz="5000">
                <a:solidFill>
                  <a:schemeClr val="dk1"/>
                </a:solidFill>
              </a:rPr>
              <a:t>Bugs</a:t>
            </a:r>
            <a:endParaRPr b="1" sz="5000"/>
          </a:p>
        </p:txBody>
      </p:sp>
      <p:sp>
        <p:nvSpPr>
          <p:cNvPr id="232" name="Google Shape;232;p25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Used to be paper eating Insects</a:t>
            </a: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b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That hid and ate the data 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storing</a:t>
            </a: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paper</a:t>
            </a:r>
            <a:endParaRPr b="1" i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625" y="793950"/>
            <a:ext cx="3377975" cy="2578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451148"/>
            <a:ext cx="7068449" cy="12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26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1"/>
                </a:solidFill>
              </a:rPr>
              <a:t>Software </a:t>
            </a:r>
            <a:r>
              <a:rPr b="1" lang="en" sz="5000">
                <a:solidFill>
                  <a:schemeClr val="dk1"/>
                </a:solidFill>
              </a:rPr>
              <a:t>Bugs</a:t>
            </a:r>
            <a:endParaRPr b="1" sz="5000"/>
          </a:p>
        </p:txBody>
      </p:sp>
      <p:sp>
        <p:nvSpPr>
          <p:cNvPr id="241" name="Google Shape;241;p26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Bugs are: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Coding Mistakes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Misinterpreted requirements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Poorly Interacting systems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M Sans"/>
              <a:buChar char="-"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Misconfigured Servers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42" name="Google Shape;2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24707"/>
            <a:ext cx="8839202" cy="506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27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1"/>
                </a:solidFill>
              </a:rPr>
              <a:t>Neu </a:t>
            </a:r>
            <a:r>
              <a:rPr b="1" lang="en" sz="5000">
                <a:solidFill>
                  <a:schemeClr val="dk1"/>
                </a:solidFill>
              </a:rPr>
              <a:t>Bugs</a:t>
            </a:r>
            <a:endParaRPr b="1" sz="5000"/>
          </a:p>
        </p:txBody>
      </p:sp>
      <p:sp>
        <p:nvSpPr>
          <p:cNvPr id="249" name="Google Shape;249;p27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Audience participation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Question ?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When are bugs not a bug?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0" name="Google Shape;2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24707"/>
            <a:ext cx="8839199" cy="66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/>
          <p:nvPr>
            <p:ph idx="12" type="sldNum"/>
          </p:nvPr>
        </p:nvSpPr>
        <p:spPr>
          <a:xfrm>
            <a:off x="164271" y="4740800"/>
            <a:ext cx="465600" cy="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28"/>
          <p:cNvSpPr txBox="1"/>
          <p:nvPr>
            <p:ph type="title"/>
          </p:nvPr>
        </p:nvSpPr>
        <p:spPr>
          <a:xfrm>
            <a:off x="256025" y="240750"/>
            <a:ext cx="6300000" cy="40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1"/>
                </a:solidFill>
              </a:rPr>
              <a:t>Poor Feature</a:t>
            </a:r>
            <a:endParaRPr b="1" sz="5000"/>
          </a:p>
        </p:txBody>
      </p:sp>
      <p:sp>
        <p:nvSpPr>
          <p:cNvPr id="257" name="Google Shape;257;p28"/>
          <p:cNvSpPr txBox="1"/>
          <p:nvPr/>
        </p:nvSpPr>
        <p:spPr>
          <a:xfrm>
            <a:off x="250825" y="928275"/>
            <a:ext cx="52104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“It’s not a bug, it’s a feature”</a:t>
            </a:r>
            <a:endParaRPr b="1" sz="2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286707"/>
            <a:ext cx="8839202" cy="506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4225" y="1470702"/>
            <a:ext cx="7296501" cy="24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SIC TEMPLATE">
  <a:themeElements>
    <a:clrScheme name="6point6">
      <a:dk1>
        <a:srgbClr val="000000"/>
      </a:dk1>
      <a:lt1>
        <a:srgbClr val="FFFFFF"/>
      </a:lt1>
      <a:dk2>
        <a:srgbClr val="CE0099"/>
      </a:dk2>
      <a:lt2>
        <a:srgbClr val="8854FC"/>
      </a:lt2>
      <a:accent1>
        <a:srgbClr val="00CEC3"/>
      </a:accent1>
      <a:accent2>
        <a:srgbClr val="79004F"/>
      </a:accent2>
      <a:accent3>
        <a:srgbClr val="302780"/>
      </a:accent3>
      <a:accent4>
        <a:srgbClr val="1CA1AF"/>
      </a:accent4>
      <a:accent5>
        <a:srgbClr val="666C69"/>
      </a:accent5>
      <a:accent6>
        <a:srgbClr val="D3D7D6"/>
      </a:accent6>
      <a:hlink>
        <a:srgbClr val="41424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